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dirty="0" smtClean="0"/>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dirty="0" smtClean="0"/>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dirty="0" smtClean="0"/>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dirty="0" smtClean="0"/>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3/19/2024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37384" y="1043985"/>
            <a:ext cx="8791575" cy="4738507"/>
          </a:xfrm>
        </p:spPr>
        <p:txBody>
          <a:bodyPr>
            <a:normAutofit fontScale="90000"/>
          </a:bodyPr>
          <a:lstStyle/>
          <a:p>
            <a:pPr algn="ctr"/>
            <a:r>
              <a:rPr lang="es-A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Curso de ingreso 2024</a:t>
            </a:r>
            <a: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A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A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A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eje escritura</a:t>
            </a:r>
            <a:br>
              <a:rPr lang="es-A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Escritura academica</a:t>
            </a:r>
            <a:b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Normas apa</a:t>
            </a:r>
            <a:br>
              <a:rPr lang="es-AR"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AR" dirty="0" smtClean="0">
                <a:effectLst>
                  <a:outerShdw blurRad="38100" dist="38100" dir="2700000" algn="tl">
                    <a:srgbClr val="000000">
                      <a:alpha val="43137"/>
                    </a:srgbClr>
                  </a:outerShdw>
                </a:effectLst>
              </a:rPr>
              <a:t/>
            </a:r>
            <a:br>
              <a:rPr lang="es-AR" dirty="0" smtClean="0">
                <a:effectLst>
                  <a:outerShdw blurRad="38100" dist="38100" dir="2700000" algn="tl">
                    <a:srgbClr val="000000">
                      <a:alpha val="43137"/>
                    </a:srgbClr>
                  </a:outerShdw>
                </a:effectLst>
              </a:rPr>
            </a:br>
            <a:endParaRPr lang="es-AR"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876424" y="4720045"/>
            <a:ext cx="8791575" cy="1480457"/>
          </a:xfrm>
        </p:spPr>
        <p:txBody>
          <a:bodyPr>
            <a:normAutofit/>
          </a:bodyPr>
          <a:lstStyle/>
          <a:p>
            <a:endParaRPr lang="es-AR"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a:r>
              <a:rPr lang="es-AR"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Isfdyt n°26 - dolores</a:t>
            </a:r>
            <a:endPar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42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48046" y="148046"/>
            <a:ext cx="11878491" cy="6555641"/>
          </a:xfrm>
          <a:prstGeom prst="rect">
            <a:avLst/>
          </a:prstGeom>
        </p:spPr>
        <p:txBody>
          <a:bodyPr wrap="square">
            <a:spAutoFit/>
          </a:bodyPr>
          <a:lstStyle/>
          <a:p>
            <a:pPr>
              <a:lnSpc>
                <a:spcPct val="150000"/>
              </a:lnSpc>
            </a:pP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Márgenes.</a:t>
            </a:r>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márgenes nos referimos al tipo de espacio entre texto y final de página que deberá tener el documento que se entrega bajo normas APA. Si bien, es una de las normativas que menos se cumplen, aquí te dejamos los valores exactos:</a:t>
            </a:r>
          </a:p>
          <a:p>
            <a:pPr algn="just">
              <a:lnSpc>
                <a:spcPct val="150000"/>
              </a:lnSpc>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Página</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2.54 cm hasta el final de la página (izquierda, derecha, superior, inferior).</a:t>
            </a:r>
          </a:p>
          <a:p>
            <a:pPr algn="just">
              <a:lnSpc>
                <a:spcPct val="150000"/>
              </a:lnSpc>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Sangría: se deben dejar  5 espacios, utilizando la barra espaciadora de tu teclado o, en su defecto</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medio centímetro al comienzo de cada párrafo (0,5 puntos).</a:t>
            </a:r>
            <a:endPar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874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713579" y="914400"/>
            <a:ext cx="9963129" cy="5120640"/>
          </a:xfrm>
          <a:prstGeom prst="rect">
            <a:avLst/>
          </a:prstGeom>
        </p:spPr>
      </p:pic>
    </p:spTree>
    <p:extLst>
      <p:ext uri="{BB962C8B-B14F-4D97-AF65-F5344CB8AC3E}">
        <p14:creationId xmlns:p14="http://schemas.microsoft.com/office/powerpoint/2010/main" val="1440324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0959" y="1"/>
            <a:ext cx="11991703" cy="6340197"/>
          </a:xfrm>
          <a:prstGeom prst="rect">
            <a:avLst/>
          </a:prstGeom>
        </p:spPr>
        <p:txBody>
          <a:bodyPr wrap="square">
            <a:spAutoFit/>
          </a:bodyPr>
          <a:lstStyle/>
          <a:p>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3. Tablas, figuras e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imágenes. </a:t>
            </a:r>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Tablas.</a:t>
            </a:r>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elaboración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 tablas es una de las tareas más complejas de seguir por parte de quienes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redactan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un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trabajo, y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muchas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veces se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hacen mal por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desconocimiento. Deben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tener características específicas.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saber:</a:t>
            </a:r>
          </a:p>
          <a:p>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Nombre de la tabla: es el título del cuadro y se escribe en cursiva.</a:t>
            </a:r>
          </a:p>
          <a:p>
            <a:pPr marL="457200" indent="-457200">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Número de la tabla: comienza en mayúscula y termina con el número de la tabla. Ejemplo: «Cuadro 1».</a:t>
            </a:r>
          </a:p>
          <a:p>
            <a:pPr marL="457200" indent="-457200">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Nota al pie de tabla: se coloca después de la línea inferior.</a:t>
            </a:r>
            <a:endPar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651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960" y="104504"/>
            <a:ext cx="12070080" cy="6340197"/>
          </a:xfrm>
          <a:prstGeom prst="rect">
            <a:avLst/>
          </a:prstGeom>
        </p:spPr>
        <p:txBody>
          <a:bodyPr wrap="square">
            <a:spAutoFit/>
          </a:bodyPr>
          <a:lstStyle/>
          <a:p>
            <a:pPr marL="457200" indent="-457200" algn="just">
              <a:lnSpc>
                <a:spcPct val="150000"/>
              </a:lnSpc>
              <a:buFont typeface="Wingdings" panose="05000000000000000000" pitchFamily="2" charset="2"/>
              <a:buChar char="ü"/>
            </a:pPr>
            <a:r>
              <a:rPr lang="es-ES" sz="2800" dirty="0">
                <a:latin typeface="Arial" panose="020B0604020202020204" pitchFamily="34" charset="0"/>
                <a:cs typeface="Arial" panose="020B0604020202020204" pitchFamily="34" charset="0"/>
              </a:rPr>
              <a:t>Tabla y contenido: como norma general, la tabla debe estar formada por 3 líneas horizontales: la superior, la inferior y una que separa la cabecera del los datos. Cada columna debe tener un título en la cabecera que describa la información.</a:t>
            </a:r>
          </a:p>
          <a:p>
            <a:pPr marL="457200" indent="-457200" algn="just">
              <a:lnSpc>
                <a:spcPct val="150000"/>
              </a:lnSpc>
              <a:buFont typeface="Wingdings" panose="05000000000000000000" pitchFamily="2" charset="2"/>
              <a:buChar char="ü"/>
            </a:pPr>
            <a:r>
              <a:rPr lang="es-ES" sz="2800" dirty="0">
                <a:latin typeface="Arial" panose="020B0604020202020204" pitchFamily="34" charset="0"/>
                <a:cs typeface="Arial" panose="020B0604020202020204" pitchFamily="34" charset="0"/>
              </a:rPr>
              <a:t>Referencia de la tabla: si la tabla se </a:t>
            </a:r>
            <a:r>
              <a:rPr lang="es-ES" sz="2800" dirty="0" smtClean="0">
                <a:latin typeface="Arial" panose="020B0604020202020204" pitchFamily="34" charset="0"/>
                <a:cs typeface="Arial" panose="020B0604020202020204" pitchFamily="34" charset="0"/>
              </a:rPr>
              <a:t>sacó </a:t>
            </a:r>
            <a:r>
              <a:rPr lang="es-ES" sz="2800" dirty="0">
                <a:latin typeface="Arial" panose="020B0604020202020204" pitchFamily="34" charset="0"/>
                <a:cs typeface="Arial" panose="020B0604020202020204" pitchFamily="34" charset="0"/>
              </a:rPr>
              <a:t>de otra publicación, en la nota al pie de tabla se debe colocar el autor original o creador. </a:t>
            </a:r>
            <a:endParaRPr lang="es-ES" sz="2800" dirty="0" smtClean="0">
              <a:latin typeface="Arial" panose="020B0604020202020204" pitchFamily="34" charset="0"/>
              <a:cs typeface="Arial" panose="020B0604020202020204" pitchFamily="34" charset="0"/>
            </a:endParaRPr>
          </a:p>
          <a:p>
            <a:pPr algn="just">
              <a:lnSpc>
                <a:spcPct val="150000"/>
              </a:lnSpc>
            </a:pPr>
            <a:r>
              <a:rPr lang="es-ES" sz="2800" dirty="0" smtClean="0">
                <a:latin typeface="Arial" panose="020B0604020202020204" pitchFamily="34" charset="0"/>
                <a:cs typeface="Arial" panose="020B0604020202020204" pitchFamily="34" charset="0"/>
              </a:rPr>
              <a:t>Por </a:t>
            </a:r>
            <a:r>
              <a:rPr lang="es-ES" sz="2800" dirty="0">
                <a:latin typeface="Arial" panose="020B0604020202020204" pitchFamily="34" charset="0"/>
                <a:cs typeface="Arial" panose="020B0604020202020204" pitchFamily="34" charset="0"/>
              </a:rPr>
              <a:t>ejemplo:</a:t>
            </a:r>
          </a:p>
          <a:p>
            <a:r>
              <a:rPr lang="es-ES" sz="2800" b="1" i="1" dirty="0">
                <a:latin typeface="Arial" panose="020B0604020202020204" pitchFamily="34" charset="0"/>
                <a:cs typeface="Arial" panose="020B0604020202020204" pitchFamily="34" charset="0"/>
              </a:rPr>
              <a:t>Nota. Recuperado de Gino Germani, Publicación bianual. Copyright 2017 por el Grupo de Estudios Sociales. Reprinted with permission.</a:t>
            </a:r>
          </a:p>
          <a:p>
            <a:endParaRPr lang="es-ES" sz="2800" dirty="0">
              <a:latin typeface="Arial" panose="020B0604020202020204" pitchFamily="34" charset="0"/>
              <a:cs typeface="Arial" panose="020B0604020202020204" pitchFamily="34" charset="0"/>
            </a:endParaRPr>
          </a:p>
          <a:p>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19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7085" y="174171"/>
            <a:ext cx="12026537" cy="5909310"/>
          </a:xfrm>
          <a:prstGeom prst="rect">
            <a:avLst/>
          </a:prstGeom>
        </p:spPr>
        <p:txBody>
          <a:bodyPr wrap="square">
            <a:spAutoFit/>
          </a:bodyPr>
          <a:lstStyle/>
          <a:p>
            <a:pPr algn="just">
              <a:lnSpc>
                <a:spcPct val="150000"/>
              </a:lnSpc>
            </a:pPr>
            <a:endParaRPr lang="es-ES" sz="2800" dirty="0" smtClean="0">
              <a:latin typeface="Arial" panose="020B0604020202020204" pitchFamily="34" charset="0"/>
              <a:cs typeface="Arial" panose="020B0604020202020204" pitchFamily="34" charset="0"/>
            </a:endParaRPr>
          </a:p>
          <a:p>
            <a:pPr algn="just">
              <a:lnSpc>
                <a:spcPct val="150000"/>
              </a:lnSpc>
            </a:pPr>
            <a:r>
              <a:rPr lang="es-ES" sz="2800" dirty="0" smtClean="0">
                <a:latin typeface="Arial" panose="020B0604020202020204" pitchFamily="34" charset="0"/>
                <a:cs typeface="Arial" panose="020B0604020202020204" pitchFamily="34" charset="0"/>
              </a:rPr>
              <a:t>La </a:t>
            </a:r>
            <a:r>
              <a:rPr lang="es-ES" sz="2800" dirty="0">
                <a:latin typeface="Arial" panose="020B0604020202020204" pitchFamily="34" charset="0"/>
                <a:cs typeface="Arial" panose="020B0604020202020204" pitchFamily="34" charset="0"/>
              </a:rPr>
              <a:t>referencia completa de la </a:t>
            </a:r>
            <a:r>
              <a:rPr lang="es-ES" sz="2800" dirty="0" smtClean="0">
                <a:latin typeface="Arial" panose="020B0604020202020204" pitchFamily="34" charset="0"/>
                <a:cs typeface="Arial" panose="020B0604020202020204" pitchFamily="34" charset="0"/>
              </a:rPr>
              <a:t>tabla, cuando es una cita externa, se </a:t>
            </a:r>
            <a:r>
              <a:rPr lang="es-ES" sz="2800" dirty="0">
                <a:latin typeface="Arial" panose="020B0604020202020204" pitchFamily="34" charset="0"/>
                <a:cs typeface="Arial" panose="020B0604020202020204" pitchFamily="34" charset="0"/>
              </a:rPr>
              <a:t>debe incluir en la lista de referencias bibliográficas del documento. </a:t>
            </a:r>
            <a:endParaRPr lang="es-ES" sz="2800" dirty="0" smtClean="0">
              <a:latin typeface="Arial" panose="020B0604020202020204" pitchFamily="34" charset="0"/>
              <a:cs typeface="Arial" panose="020B0604020202020204" pitchFamily="34" charset="0"/>
            </a:endParaRPr>
          </a:p>
          <a:p>
            <a:pPr algn="just">
              <a:lnSpc>
                <a:spcPct val="150000"/>
              </a:lnSpc>
            </a:pPr>
            <a:r>
              <a:rPr lang="es-ES" sz="2800" dirty="0" smtClean="0">
                <a:latin typeface="Arial" panose="020B0604020202020204" pitchFamily="34" charset="0"/>
                <a:cs typeface="Arial" panose="020B0604020202020204" pitchFamily="34" charset="0"/>
              </a:rPr>
              <a:t>Ejemplo</a:t>
            </a:r>
            <a:r>
              <a:rPr lang="es-ES" sz="2800" dirty="0">
                <a:latin typeface="Arial" panose="020B0604020202020204" pitchFamily="34" charset="0"/>
                <a:cs typeface="Arial" panose="020B0604020202020204" pitchFamily="34" charset="0"/>
              </a:rPr>
              <a:t>:</a:t>
            </a:r>
          </a:p>
          <a:p>
            <a:pPr algn="just">
              <a:lnSpc>
                <a:spcPct val="150000"/>
              </a:lnSpc>
            </a:pPr>
            <a:endParaRPr lang="es-ES" sz="2800" dirty="0">
              <a:latin typeface="Arial" panose="020B0604020202020204" pitchFamily="34" charset="0"/>
              <a:cs typeface="Arial" panose="020B0604020202020204" pitchFamily="34" charset="0"/>
            </a:endParaRPr>
          </a:p>
          <a:p>
            <a:pPr algn="just">
              <a:lnSpc>
                <a:spcPct val="150000"/>
              </a:lnSpc>
            </a:pPr>
            <a:r>
              <a:rPr lang="es-ES" sz="2800" b="1" i="1" dirty="0">
                <a:latin typeface="Arial" panose="020B0604020202020204" pitchFamily="34" charset="0"/>
                <a:cs typeface="Arial" panose="020B0604020202020204" pitchFamily="34" charset="0"/>
              </a:rPr>
              <a:t>Grupo de Estudios Sociales. (2017). Investigación sobre el impacto de barrios marginales en Gran Buenos Aires, 11 Septiembre 2016 – 11 Septiembre 2017[Tabla]. Recuperado de: Gino Germani, Publicación bianual.</a:t>
            </a:r>
            <a:endParaRPr lang="es-AR" sz="2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6154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167538" y="487680"/>
            <a:ext cx="9747483" cy="5817326"/>
          </a:xfrm>
          <a:prstGeom prst="rect">
            <a:avLst/>
          </a:prstGeom>
        </p:spPr>
      </p:pic>
    </p:spTree>
    <p:extLst>
      <p:ext uri="{BB962C8B-B14F-4D97-AF65-F5344CB8AC3E}">
        <p14:creationId xmlns:p14="http://schemas.microsoft.com/office/powerpoint/2010/main" val="2228538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377" y="0"/>
            <a:ext cx="11878492" cy="6986528"/>
          </a:xfrm>
          <a:prstGeom prst="rect">
            <a:avLst/>
          </a:prstGeom>
        </p:spPr>
        <p:txBody>
          <a:bodyPr wrap="square">
            <a:spAutoFit/>
          </a:bodyPr>
          <a:lstStyle/>
          <a:p>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Figuras.</a:t>
            </a:r>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cuanto a la inserción de figuras en un documento, es bastante más sencillo. Simplemente se debe tener cuidado en la cita de nota al pie de la figura. Otros aspectos a tener en cuenta:</a:t>
            </a:r>
          </a:p>
          <a:p>
            <a:pPr marL="457200" indent="-457200" algn="just">
              <a:lnSpc>
                <a:spcPct val="150000"/>
              </a:lnSpc>
              <a:buFont typeface="Wingdings" panose="05000000000000000000" pitchFamily="2" charset="2"/>
              <a:buChar char="ü"/>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Figuras</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siempre antes del texto y en ningún caso debe superar los márgenes.</a:t>
            </a:r>
          </a:p>
          <a:p>
            <a:pPr marL="457200" indent="-457200" algn="just">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Nota al pie de la figura: Ejemplo: “Figura A”, a continuación la descripción de la figura. Tipo de letra: Times New Roman, 10 puntos.</a:t>
            </a:r>
          </a:p>
          <a:p>
            <a:pPr marL="457200" indent="-457200" algn="just">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Referencia de la figura: si la figura se sacó, a su vez, de otra publicación, en la nota al pie de tabla se debe colocar el autor original o creador.</a:t>
            </a:r>
            <a:endPar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4830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931" y="399144"/>
            <a:ext cx="11364686" cy="6401753"/>
          </a:xfrm>
          <a:prstGeom prst="rect">
            <a:avLst/>
          </a:prstGeom>
        </p:spPr>
        <p:txBody>
          <a:bodyPr wrap="square">
            <a:spAutoFit/>
          </a:bodyPr>
          <a:lstStyle/>
          <a:p>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 Fotos e imágenes</a:t>
            </a:r>
          </a:p>
          <a:p>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este caso, se sigue la misma consideración que para las figuras</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Por último</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les queremos señalar que, las normas APA están en continua actualización debido a los permanentes avances en los programas informáticos de edición. </a:t>
            </a:r>
          </a:p>
          <a:p>
            <a:pPr algn="just"/>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ES" sz="2800" b="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t>
            </a:r>
            <a:endPar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Les deseamos un feliz inicio lectivo 2024.</a:t>
            </a:r>
          </a:p>
          <a:p>
            <a:pPr algn="ctr"/>
            <a:r>
              <a:rPr lang="es-E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Equipo Docente</a:t>
            </a:r>
          </a:p>
          <a:p>
            <a:pPr algn="ctr"/>
            <a:r>
              <a:rPr lang="es-E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Equipo Directivo</a:t>
            </a:r>
          </a:p>
          <a:p>
            <a:pPr algn="ctr"/>
            <a:r>
              <a:rPr lang="es-E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ISFDyT N°26</a:t>
            </a:r>
          </a:p>
        </p:txBody>
      </p:sp>
    </p:spTree>
    <p:extLst>
      <p:ext uri="{BB962C8B-B14F-4D97-AF65-F5344CB8AC3E}">
        <p14:creationId xmlns:p14="http://schemas.microsoft.com/office/powerpoint/2010/main" val="324457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2059304" y="643391"/>
            <a:ext cx="8791575" cy="5409065"/>
          </a:xfrm>
        </p:spPr>
        <p:txBody>
          <a:bodyPr>
            <a:normAutofit fontScale="90000"/>
          </a:bodyPr>
          <a:lstStyle/>
          <a:p>
            <a:pPr>
              <a:lnSpc>
                <a:spcPct val="150000"/>
              </a:lnSpc>
            </a:pP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 son las normas APA?</a:t>
            </a:r>
            <a:b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ES" sz="2800" cap="non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Las normas </a:t>
            </a:r>
            <a:r>
              <a:rPr lang="es-ES" sz="28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APA (Américan Physcological Association) son </a:t>
            </a:r>
            <a:r>
              <a:rPr lang="es-ES" sz="2800" cap="none"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un conjunto de indicaciones pensadas para establecer una serie de estándares o reglas comunes, con el fin de codificar varios componentes de la escritura (fundamentalmente, la escritura científica o académica) para facilitar y ordenar los contenidos de un documento.</a:t>
            </a:r>
            <a:endParaRPr lang="es-AR" sz="28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702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62744" y="574766"/>
            <a:ext cx="8412480" cy="4616648"/>
          </a:xfrm>
          <a:prstGeom prst="rect">
            <a:avLst/>
          </a:prstGeom>
        </p:spPr>
        <p:txBody>
          <a:bodyPr wrap="square">
            <a:spAutoFit/>
          </a:bodyPr>
          <a:lstStyle/>
          <a:p>
            <a:pPr algn="just">
              <a:lnSpc>
                <a:spcPct val="150000"/>
              </a:lnSpc>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Las citas APA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son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las más utilizadas en el mundo en general y en España en particular. A diferencia de lo que se suele creer, las reglas APA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no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son las únicas normas de unificación que existen. Por el contrario, hay algunas más, como ISO, IEEE, Chicago o Vancouver, por mencionar las más conocidas.</a:t>
            </a:r>
            <a:endPar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72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4731" y="121920"/>
            <a:ext cx="10789920" cy="4832092"/>
          </a:xfrm>
          <a:prstGeom prst="rect">
            <a:avLst/>
          </a:prstGeom>
        </p:spPr>
        <p:txBody>
          <a:bodyPr wrap="square">
            <a:spAutoFit/>
          </a:bodyPr>
          <a:lstStyle/>
          <a:p>
            <a:pPr algn="just"/>
            <a:endParaRPr lang="es-ES" sz="2800" dirty="0" smtClean="0">
              <a:latin typeface="Arial" panose="020B0604020202020204" pitchFamily="34" charset="0"/>
              <a:cs typeface="Arial" panose="020B0604020202020204" pitchFamily="34" charset="0"/>
            </a:endParaRPr>
          </a:p>
          <a:p>
            <a:pPr algn="just"/>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APA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citas: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¿Qué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aspectos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abarcan?</a:t>
            </a:r>
          </a:p>
          <a:p>
            <a:pPr algn="just"/>
            <a:endPar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Citar en formato APA no es la única utilidad de estas normas. Por error, se suele creer que el formato APA solo tienen utilidad en la citas bibliográficas. Sin embargo, el citado APA suele cubrir un gran aspecto del trabajo editorial</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526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48641" y="1314992"/>
            <a:ext cx="11138262" cy="3785652"/>
          </a:xfrm>
          <a:prstGeom prst="rect">
            <a:avLst/>
          </a:prstGeom>
        </p:spPr>
        <p:txBody>
          <a:bodyPr wrap="square">
            <a:spAutoFit/>
          </a:bodyPr>
          <a:lstStyle/>
          <a:p>
            <a:pPr lvl="0" algn="just">
              <a:lnSpc>
                <a:spcPct val="150000"/>
              </a:lnSpc>
            </a:pPr>
            <a:r>
              <a:rPr lang="es-E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Citas textuales bibliográfica y de referencias.</a:t>
            </a:r>
          </a:p>
          <a:p>
            <a:pPr lvl="0" algn="just">
              <a:lnSpc>
                <a:spcPct val="150000"/>
              </a:lnSpc>
            </a:pPr>
            <a:r>
              <a:rPr lang="es-E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Tamaño de márgenes, formato del documento y paginado.</a:t>
            </a:r>
          </a:p>
          <a:p>
            <a:pPr lvl="0" algn="just">
              <a:lnSpc>
                <a:spcPct val="150000"/>
              </a:lnSpc>
            </a:pPr>
            <a:r>
              <a:rPr lang="es-E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Uso adecuado de </a:t>
            </a:r>
            <a:r>
              <a:rPr lang="es-ES" sz="3200"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abreviaturas y puntuación</a:t>
            </a:r>
            <a:r>
              <a:rPr lang="es-E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lvl="0" algn="just">
              <a:lnSpc>
                <a:spcPct val="150000"/>
              </a:lnSpc>
            </a:pPr>
            <a:r>
              <a:rPr lang="es-E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Tamaño y tipo de letra.</a:t>
            </a:r>
          </a:p>
          <a:p>
            <a:pPr lvl="0" algn="just">
              <a:lnSpc>
                <a:spcPct val="150000"/>
              </a:lnSpc>
            </a:pPr>
            <a:r>
              <a:rPr lang="es-E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Construcción de tablas, imágenes y figuras.</a:t>
            </a:r>
            <a:endParaRPr lang="es-AR"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19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6982" y="827715"/>
            <a:ext cx="11199223" cy="5262979"/>
          </a:xfrm>
          <a:prstGeom prst="rect">
            <a:avLst/>
          </a:prstGeom>
        </p:spPr>
        <p:txBody>
          <a:bodyPr wrap="square">
            <a:spAutoFit/>
          </a:bodyPr>
          <a:lstStyle/>
          <a:p>
            <a:pPr marL="514350" indent="-514350">
              <a:buAutoNum type="arabicPeriod"/>
            </a:pP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Cómo </a:t>
            </a: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citar en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APA.</a:t>
            </a:r>
          </a:p>
          <a:p>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Hay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distintas tipos de citas que se deben utilizar para citar en APA, y las repasamos aquí:</a:t>
            </a:r>
          </a:p>
          <a:p>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E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varias investigaciones realizadas por científicos de la Universidad de Buenos Aires no se encontró una correlación directa entre el aumento de la delincuencia con la cercanía a barrios marginales o villas miseria (Gutiérrez, 2013).</a:t>
            </a:r>
          </a:p>
          <a:p>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este ejemplo</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se hace referencia al «formato de paréntesis». </a:t>
            </a:r>
            <a:endPar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695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4172" y="365759"/>
            <a:ext cx="11913326" cy="5693866"/>
          </a:xfrm>
          <a:prstGeom prst="rect">
            <a:avLst/>
          </a:prstGeom>
        </p:spPr>
        <p:txBody>
          <a:bodyPr wrap="square">
            <a:spAutoFit/>
          </a:bodyPr>
          <a:lstStyle/>
          <a:p>
            <a:pPr algn="just"/>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 continuación se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muestra una abreviación básica de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cita anterior.</a:t>
            </a:r>
          </a:p>
          <a:p>
            <a:pPr algn="just"/>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ES" sz="2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Como </a:t>
            </a:r>
            <a:r>
              <a:rPr lang="es-E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afirma Gutiérrez (2013) en varias investigaciones realizadas por científicos de la Universidad de Buenos Aires, no se encontró una correlación directa entre el aumento de la delincuencia como la cercanía a barrios marginal o villas miseria.</a:t>
            </a:r>
          </a:p>
          <a:p>
            <a:pPr algn="just"/>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Luego hay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 agregar la información en la lista de referencias en el formato según el tipo de publicación que se indique. </a:t>
            </a:r>
            <a:endPar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Ponemos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un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ejemplo:</a:t>
            </a:r>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es-E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Gutiérrez, R. (2013). Investigación sobre el impacto de barrios marginales en Gran Buenos Aires. Revista Mundo Urbano, 8, 73-82.</a:t>
            </a:r>
          </a:p>
        </p:txBody>
      </p:sp>
    </p:spTree>
    <p:extLst>
      <p:ext uri="{BB962C8B-B14F-4D97-AF65-F5344CB8AC3E}">
        <p14:creationId xmlns:p14="http://schemas.microsoft.com/office/powerpoint/2010/main" val="169065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5795" y="165464"/>
            <a:ext cx="11948160" cy="7417415"/>
          </a:xfrm>
          <a:prstGeom prst="rect">
            <a:avLst/>
          </a:prstGeom>
        </p:spPr>
        <p:txBody>
          <a:bodyPr wrap="square">
            <a:spAutoFit/>
          </a:bodyPr>
          <a:lstStyle/>
          <a:p>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Tamaño de márgenes, formato del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documento y paginado.</a:t>
            </a:r>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Aquí hablaremos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 los aspectos gráficos que </a:t>
            </a:r>
            <a:r>
              <a:rPr lang="es-ES" sz="2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sugiere</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el formato APA.</a:t>
            </a:r>
          </a:p>
          <a:p>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buAutoNum type="alphaLcPeriod"/>
            </a:pP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Fuente </a:t>
            </a: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 tipo de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letra.</a:t>
            </a:r>
          </a:p>
          <a:p>
            <a:pPr marL="457200" indent="-457200">
              <a:lnSpc>
                <a:spcPct val="150000"/>
              </a:lnSpc>
              <a:buFont typeface="Wingdings" panose="05000000000000000000" pitchFamily="2" charset="2"/>
              <a:buChar char="ü"/>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Tamaño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 medida:  12 puntos</a:t>
            </a:r>
          </a:p>
          <a:p>
            <a:pPr marL="457200" indent="-457200">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Tipo: Times New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 (o Arial)</a:t>
            </a:r>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Alineación: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Izquierda (o Justificar)</a:t>
            </a:r>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lnSpc>
                <a:spcPct val="150000"/>
              </a:lnSpc>
              <a:buFont typeface="Wingdings" panose="05000000000000000000" pitchFamily="2" charset="2"/>
              <a:buChar char="ü"/>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Interlineado: 2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puntos (sin espacio entre párrafos)</a:t>
            </a:r>
          </a:p>
          <a:p>
            <a:pPr marL="457200" indent="-457200">
              <a:lnSpc>
                <a:spcPct val="150000"/>
              </a:lnSpc>
              <a:buFont typeface="Wingdings" panose="05000000000000000000" pitchFamily="2" charset="2"/>
              <a:buChar char="ü"/>
            </a:pPr>
            <a:endPar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r>
              <a:rPr lang="es-ES" sz="28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 Tamaño de la página. </a:t>
            </a:r>
          </a:p>
          <a:p>
            <a:pPr lvl="0"/>
            <a:r>
              <a:rPr lang="es-E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 tamaño por defecto es Carta  (</a:t>
            </a:r>
            <a:r>
              <a:rPr lang="es-ES" sz="2800" dirty="0" err="1">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Letter</a:t>
            </a:r>
            <a:r>
              <a:rPr lang="es-E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papel 21.59 cm x 27.94 cm (o A4).</a:t>
            </a:r>
          </a:p>
          <a:p>
            <a:pPr marL="457200" indent="-457200">
              <a:lnSpc>
                <a:spcPct val="150000"/>
              </a:lnSpc>
              <a:buFont typeface="Wingdings" panose="05000000000000000000" pitchFamily="2" charset="2"/>
              <a:buChar char="ü"/>
            </a:pPr>
            <a:endParaRPr lang="es-A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273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3211" y="0"/>
            <a:ext cx="11869783" cy="6986528"/>
          </a:xfrm>
          <a:prstGeom prst="rect">
            <a:avLst/>
          </a:prstGeom>
        </p:spPr>
        <p:txBody>
          <a:bodyPr wrap="square">
            <a:spAutoFit/>
          </a:bodyPr>
          <a:lstStyle/>
          <a:p>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a:t>
            </a: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Numeración de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páginas.</a:t>
            </a:r>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Es uno de los aspectos más importantes de las normas APA a tener en cuenta, puesto que hay reglas específicas: los números comienzan en la página del título o portada y siempre se colocan en la esquina superior derecha. </a:t>
            </a:r>
            <a:endPar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a:t>
            </a: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Algunas abreviaturas </a:t>
            </a:r>
            <a:r>
              <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aceptadas por el formato </a:t>
            </a:r>
            <a:r>
              <a:rPr lang="es-E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APA.</a:t>
            </a:r>
            <a:endParaRPr lang="es-E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Página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[páginas</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 [pp</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just">
              <a:lnSpc>
                <a:spcPct val="150000"/>
              </a:lnSpc>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Capítulo</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cap. </a:t>
            </a:r>
          </a:p>
          <a:p>
            <a:pPr algn="just">
              <a:lnSpc>
                <a:spcPct val="150000"/>
              </a:lnSpc>
            </a:pP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Editor </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[es]: Ed. [Eds</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Edición</a:t>
            </a: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ed</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gn="just">
              <a:lnSpc>
                <a:spcPct val="150000"/>
              </a:lnSpc>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Edición revisada: ed. rev.</a:t>
            </a:r>
          </a:p>
          <a:p>
            <a:pPr algn="just">
              <a:lnSpc>
                <a:spcPct val="150000"/>
              </a:lnSpc>
            </a:pPr>
            <a:r>
              <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Traductor [es]: Trad. [Trads</a:t>
            </a:r>
            <a:r>
              <a:rPr lang="es-E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s-E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8109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Circuito</Template>
  <TotalTime>428</TotalTime>
  <Words>1109</Words>
  <Application>Microsoft Office PowerPoint</Application>
  <PresentationFormat>Panorámica</PresentationFormat>
  <Paragraphs>89</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Trebuchet MS</vt:lpstr>
      <vt:lpstr>Tw Cen MT</vt:lpstr>
      <vt:lpstr>Wingdings</vt:lpstr>
      <vt:lpstr>Circuito</vt:lpstr>
      <vt:lpstr>Curso de ingreso 2024  eje escritura  . Escritura academica . Normas apa  </vt:lpstr>
      <vt:lpstr>¿que son las normas APA?  Las normas APA (Américan Physcological Association) son un conjunto de indicaciones pensadas para establecer una serie de estándares o reglas comunes, con el fin de codificar varios componentes de la escritura (fundamentalmente, la escritura científica o académica) para facilitar y ordenar los contenidos de un documento.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de ingreso 2024 isfdYt n°26 – eje escritura</dc:title>
  <dc:creator>Cuenta Microsoft</dc:creator>
  <cp:lastModifiedBy>Cuenta Microsoft</cp:lastModifiedBy>
  <cp:revision>16</cp:revision>
  <dcterms:created xsi:type="dcterms:W3CDTF">2024-03-19T16:08:14Z</dcterms:created>
  <dcterms:modified xsi:type="dcterms:W3CDTF">2024-03-19T23:16:45Z</dcterms:modified>
</cp:coreProperties>
</file>